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2" r:id="rId5"/>
    <p:sldId id="261" r:id="rId6"/>
    <p:sldId id="260" r:id="rId7"/>
  </p:sldIdLst>
  <p:sldSz cx="5400675" cy="7561263"/>
  <p:notesSz cx="6797675" cy="9928225"/>
  <p:defaultTextStyle>
    <a:defPPr>
      <a:defRPr lang="en-US"/>
    </a:defPPr>
    <a:lvl1pPr marL="0" algn="l" defTabSz="74066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70332" algn="l" defTabSz="74066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40664" algn="l" defTabSz="74066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10996" algn="l" defTabSz="74066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481328" algn="l" defTabSz="74066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851660" algn="l" defTabSz="74066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221992" algn="l" defTabSz="74066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592324" algn="l" defTabSz="74066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2962656" algn="l" defTabSz="74066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34" autoAdjust="0"/>
    <p:restoredTop sz="86427" autoAdjust="0"/>
  </p:normalViewPr>
  <p:slideViewPr>
    <p:cSldViewPr>
      <p:cViewPr>
        <p:scale>
          <a:sx n="100" d="100"/>
          <a:sy n="100" d="100"/>
        </p:scale>
        <p:origin x="-690" y="702"/>
      </p:cViewPr>
      <p:guideLst>
        <p:guide orient="horz" pos="2382"/>
        <p:guide pos="170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315039" y="1512253"/>
            <a:ext cx="4637380" cy="2016337"/>
          </a:xfrm>
          <a:ln>
            <a:noFill/>
          </a:ln>
        </p:spPr>
        <p:txBody>
          <a:bodyPr vert="horz" tIns="0" rIns="14813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5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315039" y="3559611"/>
            <a:ext cx="4639180" cy="1932323"/>
          </a:xfrm>
        </p:spPr>
        <p:txBody>
          <a:bodyPr lIns="0" rIns="14813"/>
          <a:lstStyle>
            <a:lvl1pPr marL="0" marR="37033" indent="0" algn="r">
              <a:buNone/>
              <a:defRPr>
                <a:solidFill>
                  <a:schemeClr val="tx1"/>
                </a:solidFill>
              </a:defRPr>
            </a:lvl1pPr>
            <a:lvl2pPr marL="370332" indent="0" algn="ctr">
              <a:buNone/>
            </a:lvl2pPr>
            <a:lvl3pPr marL="740664" indent="0" algn="ctr">
              <a:buNone/>
            </a:lvl3pPr>
            <a:lvl4pPr marL="1110996" indent="0" algn="ctr">
              <a:buNone/>
            </a:lvl4pPr>
            <a:lvl5pPr marL="1481328" indent="0" algn="ctr">
              <a:buNone/>
            </a:lvl5pPr>
            <a:lvl6pPr marL="1851660" indent="0" algn="ctr">
              <a:buNone/>
            </a:lvl6pPr>
            <a:lvl7pPr marL="2221992" indent="0" algn="ctr">
              <a:buNone/>
            </a:lvl7pPr>
            <a:lvl8pPr marL="2592324" indent="0" algn="ctr">
              <a:buNone/>
            </a:lvl8pPr>
            <a:lvl9pPr marL="2962656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6F33A-E4F9-4761-A5BA-B3A914A024F8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57A-3EDE-4EA4-B56B-DDD6EBB8538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6F33A-E4F9-4761-A5BA-B3A914A024F8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57A-3EDE-4EA4-B56B-DDD6EBB853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15489" y="1008171"/>
            <a:ext cx="1215152" cy="574621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0034" y="1008171"/>
            <a:ext cx="3555444" cy="574621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6F33A-E4F9-4761-A5BA-B3A914A024F8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57A-3EDE-4EA4-B56B-DDD6EBB853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6F33A-E4F9-4761-A5BA-B3A914A024F8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57A-3EDE-4EA4-B56B-DDD6EBB853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239" y="1451762"/>
            <a:ext cx="4590574" cy="1502171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5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3239" y="2982018"/>
            <a:ext cx="4590574" cy="1664527"/>
          </a:xfrm>
        </p:spPr>
        <p:txBody>
          <a:bodyPr lIns="37033" rIns="37033" anchor="t"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6F33A-E4F9-4761-A5BA-B3A914A024F8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57A-3EDE-4EA4-B56B-DDD6EBB8538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034" y="776289"/>
            <a:ext cx="4860608" cy="1260211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0034" y="2116982"/>
            <a:ext cx="2385298" cy="4889617"/>
          </a:xfrm>
        </p:spPr>
        <p:txBody>
          <a:bodyPr/>
          <a:lstStyle>
            <a:lvl1pPr>
              <a:defRPr sz="21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45343" y="2116982"/>
            <a:ext cx="2385298" cy="4889617"/>
          </a:xfrm>
        </p:spPr>
        <p:txBody>
          <a:bodyPr/>
          <a:lstStyle>
            <a:lvl1pPr>
              <a:defRPr sz="21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6F33A-E4F9-4761-A5BA-B3A914A024F8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57A-3EDE-4EA4-B56B-DDD6EBB853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034" y="776289"/>
            <a:ext cx="4860608" cy="1260211"/>
          </a:xfrm>
        </p:spPr>
        <p:txBody>
          <a:bodyPr tIns="37033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034" y="2045497"/>
            <a:ext cx="2386236" cy="726966"/>
          </a:xfrm>
        </p:spPr>
        <p:txBody>
          <a:bodyPr lIns="37033" tIns="0" rIns="37033" bIns="0" anchor="ctr">
            <a:noAutofit/>
          </a:bodyPr>
          <a:lstStyle>
            <a:lvl1pPr marL="0" indent="0">
              <a:buNone/>
              <a:defRPr sz="19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600" b="1"/>
            </a:lvl2pPr>
            <a:lvl3pPr>
              <a:buNone/>
              <a:defRPr sz="1500" b="1"/>
            </a:lvl3pPr>
            <a:lvl4pPr>
              <a:buNone/>
              <a:defRPr sz="1300" b="1"/>
            </a:lvl4pPr>
            <a:lvl5pPr>
              <a:buNone/>
              <a:defRPr sz="13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2743469" y="2050469"/>
            <a:ext cx="2387173" cy="721995"/>
          </a:xfrm>
        </p:spPr>
        <p:txBody>
          <a:bodyPr lIns="37033" tIns="0" rIns="37033" bIns="0" anchor="ctr"/>
          <a:lstStyle>
            <a:lvl1pPr marL="0" indent="0">
              <a:buNone/>
              <a:defRPr sz="19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600" b="1"/>
            </a:lvl2pPr>
            <a:lvl3pPr>
              <a:buNone/>
              <a:defRPr sz="1500" b="1"/>
            </a:lvl3pPr>
            <a:lvl4pPr>
              <a:buNone/>
              <a:defRPr sz="1300" b="1"/>
            </a:lvl4pPr>
            <a:lvl5pPr>
              <a:buNone/>
              <a:defRPr sz="13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70034" y="2772463"/>
            <a:ext cx="2386236" cy="4240085"/>
          </a:xfrm>
        </p:spPr>
        <p:txBody>
          <a:bodyPr tIns="0"/>
          <a:lstStyle>
            <a:lvl1pPr>
              <a:defRPr sz="18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43469" y="2772463"/>
            <a:ext cx="2387173" cy="4240085"/>
          </a:xfrm>
        </p:spPr>
        <p:txBody>
          <a:bodyPr tIns="0"/>
          <a:lstStyle>
            <a:lvl1pPr>
              <a:defRPr sz="18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6F33A-E4F9-4761-A5BA-B3A914A024F8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57A-3EDE-4EA4-B56B-DDD6EBB853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034" y="776289"/>
            <a:ext cx="4905613" cy="1260211"/>
          </a:xfrm>
        </p:spPr>
        <p:txBody>
          <a:bodyPr vert="horz" tIns="37033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1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6F33A-E4F9-4761-A5BA-B3A914A024F8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57A-3EDE-4EA4-B56B-DDD6EBB853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6F33A-E4F9-4761-A5BA-B3A914A024F8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57A-3EDE-4EA4-B56B-DDD6EBB853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050" y="567097"/>
            <a:ext cx="1620203" cy="1281214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1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05050" y="1848309"/>
            <a:ext cx="1620203" cy="5040842"/>
          </a:xfrm>
        </p:spPr>
        <p:txBody>
          <a:bodyPr lIns="14813" rIns="14813"/>
          <a:lstStyle>
            <a:lvl1pPr marL="0" indent="0" algn="l">
              <a:buNone/>
              <a:defRPr sz="1100"/>
            </a:lvl1pPr>
            <a:lvl2pPr indent="0" algn="l">
              <a:buNone/>
              <a:defRPr sz="1000"/>
            </a:lvl2pPr>
            <a:lvl3pPr indent="0" algn="l">
              <a:buNone/>
              <a:defRPr sz="800"/>
            </a:lvl3pPr>
            <a:lvl4pPr indent="0" algn="l">
              <a:buNone/>
              <a:defRPr sz="700"/>
            </a:lvl4pPr>
            <a:lvl5pPr indent="0" algn="l">
              <a:buNone/>
              <a:defRPr sz="7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111514" y="1848309"/>
            <a:ext cx="3019128" cy="5040842"/>
          </a:xfrm>
        </p:spPr>
        <p:txBody>
          <a:bodyPr tIns="0"/>
          <a:lstStyle>
            <a:lvl1pPr>
              <a:defRPr sz="23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5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6F33A-E4F9-4761-A5BA-B3A914A024F8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557A-3EDE-4EA4-B56B-DDD6EBB853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1869773" y="1221706"/>
            <a:ext cx="3105388" cy="4536758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066" tIns="37033" rIns="74066" bIns="37033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4727442" y="5909394"/>
            <a:ext cx="91811" cy="171389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066" tIns="37033" rIns="74066" bIns="37033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1297694"/>
            <a:ext cx="1306963" cy="1744913"/>
          </a:xfrm>
        </p:spPr>
        <p:txBody>
          <a:bodyPr vert="horz" lIns="37033" tIns="37033" rIns="37033" bIns="37033" anchor="b"/>
          <a:lstStyle>
            <a:lvl1pPr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5" y="3118867"/>
            <a:ext cx="1305163" cy="2402801"/>
          </a:xfrm>
        </p:spPr>
        <p:txBody>
          <a:bodyPr lIns="51846" rIns="37033" bIns="37033" anchor="t"/>
          <a:lstStyle>
            <a:lvl1pPr marL="0" indent="0" algn="l">
              <a:spcBef>
                <a:spcPts val="203"/>
              </a:spcBef>
              <a:buFontTx/>
              <a:buNone/>
              <a:defRPr sz="1100"/>
            </a:lvl1pPr>
            <a:lvl2pPr>
              <a:defRPr sz="10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6F33A-E4F9-4761-A5BA-B3A914A024F8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770596" y="7008172"/>
            <a:ext cx="360045" cy="402567"/>
          </a:xfrm>
        </p:spPr>
        <p:txBody>
          <a:bodyPr/>
          <a:lstStyle/>
          <a:p>
            <a:fld id="{79F5557A-3EDE-4EA4-B56B-DDD6EBB8538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058797" y="1322523"/>
            <a:ext cx="2727341" cy="4335124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26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5626" y="6413072"/>
            <a:ext cx="5411927" cy="114819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4066" tIns="37033" rIns="74066" bIns="3703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2587824" y="6857646"/>
            <a:ext cx="2812852" cy="70361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4066" tIns="37033" rIns="74066" bIns="3703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5626" y="-7876"/>
            <a:ext cx="5411927" cy="114819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4066" tIns="37033" rIns="74066" bIns="3703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2587824" y="-7877"/>
            <a:ext cx="2812852" cy="70361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4066" tIns="37033" rIns="74066" bIns="3703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270034" y="776289"/>
            <a:ext cx="4860608" cy="1260211"/>
          </a:xfrm>
          <a:prstGeom prst="rect">
            <a:avLst/>
          </a:prstGeom>
        </p:spPr>
        <p:txBody>
          <a:bodyPr vert="horz" lIns="0" tIns="37033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270034" y="2133957"/>
            <a:ext cx="4860608" cy="4839208"/>
          </a:xfrm>
          <a:prstGeom prst="rect">
            <a:avLst/>
          </a:prstGeom>
        </p:spPr>
        <p:txBody>
          <a:bodyPr vert="horz" lIns="74066" tIns="37033" rIns="74066" bIns="37033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270034" y="7008172"/>
            <a:ext cx="1260158" cy="402567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0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5D6F33A-E4F9-4761-A5BA-B3A914A024F8}" type="datetimeFigureOut">
              <a:rPr lang="en-US" smtClean="0"/>
              <a:t>10/8/2015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1575197" y="7008172"/>
            <a:ext cx="1980248" cy="402567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0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4680585" y="7008172"/>
            <a:ext cx="450056" cy="402567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9F5557A-3EDE-4EA4-B56B-DDD6EBB8538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1232" y="223164"/>
            <a:ext cx="5422261" cy="7158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2199" indent="-222199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8465" indent="-199979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740664" indent="-199979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62863" indent="-170353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5062" indent="-170353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07262" indent="-170353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1555394" indent="-14813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3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77594" indent="-148133" algn="l" rtl="0" eaLnBrk="1" latinLnBrk="0" hangingPunct="1">
        <a:spcBef>
          <a:spcPct val="20000"/>
        </a:spcBef>
        <a:buClr>
          <a:schemeClr val="tx2"/>
        </a:buClr>
        <a:buChar char="•"/>
        <a:defRPr kumimoji="0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99793" indent="-14813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1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703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7406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11099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8516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22199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5923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9626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maps/place/47%C2%B040'36.5%22N+23%C2%B046'54.1%22E/@47.6675207,23.7716663,12z/data=!4m2!3m1!1s0x0:0x0?hl=ro-RO" TargetMode="External"/><Relationship Id="rId2" Type="http://schemas.openxmlformats.org/officeDocument/2006/relationships/hyperlink" Target="http://www.suior.ro/contac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24074" y="256053"/>
            <a:ext cx="4680520" cy="6680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066" tIns="37033" rIns="74066" bIns="37033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o-RO" altLang="en-US" sz="11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o-RO" altLang="en-US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altLang="en-US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Asociaţia </a:t>
            </a:r>
            <a:r>
              <a:rPr lang="it-IT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Specialiştilor din Morărit şi Panificaţie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it-IT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din Rom</a:t>
            </a:r>
            <a:r>
              <a:rPr lang="ro-RO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â</a:t>
            </a:r>
            <a:r>
              <a:rPr lang="it-IT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nia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o-RO" alt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și</a:t>
            </a:r>
            <a:endParaRPr lang="it-IT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pt-B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S.C. </a:t>
            </a:r>
            <a:r>
              <a:rPr lang="pt-B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</a:t>
            </a:r>
            <a:r>
              <a:rPr lang="ro-RO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&amp;</a:t>
            </a:r>
            <a:r>
              <a:rPr lang="pt-B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</a:t>
            </a:r>
            <a:r>
              <a:rPr lang="pt-BR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Com S.R.L  Brutăria Baia Sprie</a:t>
            </a:r>
            <a:endParaRPr lang="ro-RO" altLang="en-US" sz="1100" b="1" dirty="0">
              <a:solidFill>
                <a:schemeClr val="tx1">
                  <a:lumMod val="75000"/>
                  <a:lumOff val="2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o-RO" altLang="en-US" sz="1000" b="1" dirty="0">
              <a:solidFill>
                <a:schemeClr val="tx1">
                  <a:lumMod val="75000"/>
                  <a:lumOff val="2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Calibri" pitchFamily="34" charset="0"/>
              </a:rPr>
              <a:t>Simpozionul anual al Asociaţie</a:t>
            </a:r>
            <a:r>
              <a:rPr lang="ro-RO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Calibri" pitchFamily="34" charset="0"/>
              </a:rPr>
              <a:t>i</a:t>
            </a:r>
            <a:r>
              <a:rPr lang="vi-V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Calibri" pitchFamily="34" charset="0"/>
              </a:rPr>
              <a:t> Specialiştilor din Morărit şi </a:t>
            </a:r>
            <a:endParaRPr lang="ro-RO" altLang="en-US" sz="11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Calibri" pitchFamily="34" charset="0"/>
            </a:endParaRP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Calibri" pitchFamily="34" charset="0"/>
              </a:rPr>
              <a:t>Panificaţie din România</a:t>
            </a: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Calibri" pitchFamily="34" charset="0"/>
              </a:rPr>
              <a:t>ediția </a:t>
            </a:r>
            <a:r>
              <a:rPr lang="ro-RO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Calibri" pitchFamily="34" charset="0"/>
              </a:rPr>
              <a:t> a  </a:t>
            </a:r>
            <a:r>
              <a:rPr lang="vi-V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Calibri" pitchFamily="34" charset="0"/>
              </a:rPr>
              <a:t>XXIV </a:t>
            </a:r>
            <a:r>
              <a:rPr lang="ro-RO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Calibri" pitchFamily="34" charset="0"/>
              </a:rPr>
              <a:t>– a </a:t>
            </a:r>
            <a:r>
              <a:rPr lang="vi-V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Calibri" pitchFamily="34" charset="0"/>
              </a:rPr>
              <a:t>  </a:t>
            </a:r>
            <a:endParaRPr lang="ro-RO" altLang="en-US" sz="11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Calibri" pitchFamily="34" charset="0"/>
            </a:endParaRP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o-RO" altLang="en-US" sz="11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Calibri" pitchFamily="34" charset="0"/>
            </a:endParaRP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srgbClr val="215868"/>
                </a:solidFill>
                <a:latin typeface="Calibri"/>
                <a:ea typeface="HG Mincho Light J"/>
                <a:cs typeface="Times New Roman"/>
              </a:rPr>
              <a:t> </a:t>
            </a:r>
            <a:r>
              <a:rPr lang="en-US" sz="1100" b="1" dirty="0">
                <a:solidFill>
                  <a:schemeClr val="bg2">
                    <a:lumMod val="25000"/>
                  </a:schemeClr>
                </a:solidFill>
                <a:latin typeface="Calibri"/>
                <a:ea typeface="HG Mincho Light J"/>
                <a:cs typeface="Times New Roman"/>
              </a:rPr>
              <a:t>“</a:t>
            </a:r>
            <a:r>
              <a:rPr lang="en-US" sz="1100" b="1" dirty="0" err="1">
                <a:solidFill>
                  <a:schemeClr val="bg2">
                    <a:lumMod val="25000"/>
                  </a:schemeClr>
                </a:solidFill>
                <a:latin typeface="Calibri"/>
                <a:ea typeface="HG Mincho Light J"/>
                <a:cs typeface="Times New Roman"/>
              </a:rPr>
              <a:t>Tehnologii</a:t>
            </a:r>
            <a:r>
              <a:rPr lang="en-US" sz="1100" b="1" dirty="0">
                <a:solidFill>
                  <a:schemeClr val="bg2">
                    <a:lumMod val="25000"/>
                  </a:schemeClr>
                </a:solidFill>
                <a:latin typeface="Calibri"/>
                <a:ea typeface="HG Mincho Light J"/>
                <a:cs typeface="Times New Roman"/>
              </a:rPr>
              <a:t> </a:t>
            </a:r>
            <a:r>
              <a:rPr lang="en-US" sz="1100" b="1" dirty="0" err="1">
                <a:solidFill>
                  <a:schemeClr val="bg2">
                    <a:lumMod val="25000"/>
                  </a:schemeClr>
                </a:solidFill>
                <a:latin typeface="Calibri"/>
                <a:ea typeface="HG Mincho Light J"/>
                <a:cs typeface="Times New Roman"/>
              </a:rPr>
              <a:t>inovative</a:t>
            </a:r>
            <a:r>
              <a:rPr lang="en-US" sz="1100" b="1" dirty="0">
                <a:solidFill>
                  <a:schemeClr val="bg2">
                    <a:lumMod val="25000"/>
                  </a:schemeClr>
                </a:solidFill>
                <a:latin typeface="Calibri"/>
                <a:ea typeface="HG Mincho Light J"/>
                <a:cs typeface="Times New Roman"/>
              </a:rPr>
              <a:t> </a:t>
            </a:r>
            <a:r>
              <a:rPr lang="ro-RO" sz="1100" b="1" dirty="0">
                <a:solidFill>
                  <a:schemeClr val="bg2">
                    <a:lumMod val="25000"/>
                  </a:schemeClr>
                </a:solidFill>
                <a:latin typeface="Calibri"/>
                <a:ea typeface="HG Mincho Light J"/>
                <a:cs typeface="Times New Roman"/>
              </a:rPr>
              <a:t>în industria de morărit – panificație</a:t>
            </a: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o-RO" sz="1100" b="1" dirty="0">
                <a:solidFill>
                  <a:schemeClr val="bg2">
                    <a:lumMod val="25000"/>
                  </a:schemeClr>
                </a:solidFill>
                <a:latin typeface="Calibri"/>
                <a:ea typeface="HG Mincho Light J"/>
                <a:cs typeface="Times New Roman"/>
              </a:rPr>
              <a:t> pentru o dezvoltare durabilă</a:t>
            </a:r>
            <a:r>
              <a:rPr lang="en-US" sz="1100" b="1" dirty="0">
                <a:solidFill>
                  <a:schemeClr val="bg2">
                    <a:lumMod val="25000"/>
                  </a:schemeClr>
                </a:solidFill>
                <a:latin typeface="Calibri"/>
                <a:ea typeface="HG Mincho Light J"/>
                <a:cs typeface="Times New Roman"/>
              </a:rPr>
              <a:t>”</a:t>
            </a:r>
            <a:endParaRPr lang="ro-RO" sz="1100" b="1" dirty="0">
              <a:solidFill>
                <a:schemeClr val="bg2">
                  <a:lumMod val="25000"/>
                </a:schemeClr>
              </a:solidFill>
              <a:latin typeface="Calibri"/>
              <a:ea typeface="HG Mincho Light J"/>
              <a:cs typeface="Times New Roman"/>
            </a:endParaRP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Calibri" pitchFamily="34" charset="0"/>
              </a:rPr>
              <a:t>1-3 octombrie  2015</a:t>
            </a:r>
            <a:endParaRPr lang="ro-RO" altLang="en-US" sz="10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Calibri" pitchFamily="34" charset="0"/>
            </a:endParaRPr>
          </a:p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o-RO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Calibri" pitchFamily="34" charset="0"/>
              </a:rPr>
              <a:t> </a:t>
            </a:r>
            <a:r>
              <a:rPr lang="vi-V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Calibri" pitchFamily="34" charset="0"/>
              </a:rPr>
              <a:t>Baia Sprie</a:t>
            </a:r>
            <a:r>
              <a:rPr lang="ro-RO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Calibri" pitchFamily="34" charset="0"/>
              </a:rPr>
              <a:t> </a:t>
            </a:r>
            <a:r>
              <a:rPr lang="ro-RO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Calibri" pitchFamily="34" charset="0"/>
              </a:rPr>
              <a:t>Șuior</a:t>
            </a:r>
            <a:endParaRPr lang="vi-VN" altLang="en-US" sz="10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Calibri" pitchFamily="34" charset="0"/>
            </a:endParaRP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o-RO" altLang="en-US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ctr"/>
            <a:endParaRPr lang="ro-RO" altLang="en-US" sz="1000" b="1" dirty="0">
              <a:solidFill>
                <a:prstClr val="black">
                  <a:lumMod val="65000"/>
                  <a:lumOff val="35000"/>
                </a:prst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ctr"/>
            <a:r>
              <a:rPr lang="ro-RO" altLang="en-US" sz="1000" i="1" dirty="0">
                <a:solidFill>
                  <a:schemeClr val="bg2">
                    <a:lumMod val="2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Orice lucru pe care ni-l putem imagina a fost deja creat de natură.</a:t>
            </a:r>
          </a:p>
          <a:p>
            <a:pPr lvl="0" algn="just"/>
            <a:endParaRPr lang="ro-RO" altLang="en-US" sz="1000" i="1" dirty="0">
              <a:solidFill>
                <a:schemeClr val="bg2">
                  <a:lumMod val="2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/>
            <a:r>
              <a:rPr lang="ro-RO" sz="10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 pitchFamily="34" charset="0"/>
              </a:rPr>
              <a:t>Tema generoasă a </a:t>
            </a:r>
            <a:r>
              <a:rPr lang="ro-RO" sz="10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 pitchFamily="34" charset="0"/>
              </a:rPr>
              <a:t>simpozionului din acest </a:t>
            </a:r>
            <a:r>
              <a:rPr lang="ro-RO" sz="10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 pitchFamily="34" charset="0"/>
              </a:rPr>
              <a:t>an, susținută și de cadrul în care se desfășoară lucrările, ne  propune o abordare mai atentă a tuturor aspectelor legate de o dezvoltare durabilă, pornind de la materiile prime – cât mai diverse și bine gestionate –  la tehnologii prietenoase cu mediul și cu utilizatorii, la studierea aprofundată </a:t>
            </a:r>
            <a:r>
              <a:rPr lang="ro-RO" sz="10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 pitchFamily="34" charset="0"/>
              </a:rPr>
              <a:t>a preferințelor </a:t>
            </a:r>
            <a:r>
              <a:rPr lang="ro-RO" sz="10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 pitchFamily="34" charset="0"/>
              </a:rPr>
              <a:t>și comportamentului consumatorilor.</a:t>
            </a:r>
          </a:p>
          <a:p>
            <a:pPr lvl="0" algn="just"/>
            <a:endParaRPr lang="ro-RO" altLang="en-US" sz="1000" i="1" dirty="0">
              <a:solidFill>
                <a:srgbClr val="B4DCFA">
                  <a:lumMod val="50000"/>
                </a:srgb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ctr"/>
            <a:r>
              <a:rPr lang="ro-RO" altLang="en-US" sz="1000" i="1" dirty="0">
                <a:solidFill>
                  <a:schemeClr val="bg2">
                    <a:lumMod val="2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Natura nu este un loc pe care să-l vizităm – este casa noastră! </a:t>
            </a:r>
            <a:endParaRPr lang="it-IT" sz="1000" i="1" dirty="0">
              <a:solidFill>
                <a:schemeClr val="bg2">
                  <a:lumMod val="25000"/>
                </a:schemeClr>
              </a:solidFill>
              <a:latin typeface="Trebuchet MS" panose="020B0603020202020204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o-RO" altLang="en-US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dirty="0" smtClean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altLang="en-US" sz="9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 sprijinul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1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Institutului </a:t>
            </a:r>
            <a:r>
              <a:rPr lang="vi-VN" altLang="en-US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Naţional de </a:t>
            </a:r>
            <a:r>
              <a:rPr lang="vi-VN" altLang="en-US" sz="1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ro-RO" altLang="en-US" sz="1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</a:t>
            </a:r>
            <a:r>
              <a:rPr lang="vi-VN" altLang="en-US" sz="1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vi-VN" altLang="en-US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Dezvoltare pentru Bioresurse Alimentare </a:t>
            </a:r>
            <a:r>
              <a:rPr lang="vi-VN" altLang="en-US" sz="1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IBA Bucureşti</a:t>
            </a:r>
            <a:endParaRPr lang="ro-RO" altLang="en-US" sz="1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altLang="en-US" sz="1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şi al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en-US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Patronatului din Industria de Morărit şi Panificaţie ROMPAN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altLang="en-US" sz="9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altLang="en-US" sz="9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altLang="en-US" sz="1000" dirty="0">
              <a:solidFill>
                <a:srgbClr val="FF0000"/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05" y="802063"/>
            <a:ext cx="610076" cy="665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176" y="838671"/>
            <a:ext cx="1056382" cy="635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9998" y="6521270"/>
            <a:ext cx="544739" cy="394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321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2149" y="256052"/>
            <a:ext cx="4723265" cy="245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066" tIns="37033" rIns="74066" bIns="37033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9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097852"/>
              </p:ext>
            </p:extLst>
          </p:nvPr>
        </p:nvGraphicFramePr>
        <p:xfrm>
          <a:off x="612105" y="2932913"/>
          <a:ext cx="4157301" cy="312691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235954"/>
                <a:gridCol w="2921347"/>
              </a:tblGrid>
              <a:tr h="1818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Joi</a:t>
                      </a:r>
                      <a:r>
                        <a:rPr lang="ro-RO" sz="9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1 octombri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e 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Complex Hotelier </a:t>
                      </a:r>
                      <a:r>
                        <a:rPr lang="en-US" sz="9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Turist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en-US" sz="9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Baia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en-US" sz="9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Sprie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en-US" sz="9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Șuior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endParaRPr lang="en-US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9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17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: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00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-</a:t>
                      </a:r>
                      <a:r>
                        <a:rPr lang="ro-RO" sz="9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1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8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: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00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Î</a:t>
                      </a:r>
                      <a:r>
                        <a:rPr lang="en-US" sz="9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nregistrare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</a:t>
                      </a:r>
                      <a:r>
                        <a:rPr lang="en-US" sz="9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participan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ți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9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1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8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: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00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- </a:t>
                      </a:r>
                      <a:r>
                        <a:rPr lang="ro-RO" sz="9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19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:0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0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Ședința consiliului de conducere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9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1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9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: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00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Cină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9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Vineri 2 octombrie 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vi-VN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9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9:00</a:t>
                      </a:r>
                      <a:r>
                        <a:rPr lang="ro-RO" sz="9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–  9:30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Înregistrare  participanți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9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9:30 – 11:10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Lucrările simpozionului – secțiunea I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9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11:10 –</a:t>
                      </a:r>
                      <a:r>
                        <a:rPr lang="ro-RO" sz="9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11:20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Pauza de cafea 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9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11:20 – 13:00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Lucrările simpozionului – secțiunea II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93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13:30 – 15:00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Prânz la </a:t>
                      </a:r>
                      <a:r>
                        <a:rPr lang="ro-RO" sz="9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Cota 1000  - d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eplasare cu telescaunul 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9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19:00 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vi-VN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Cină</a:t>
                      </a: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9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S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â</a:t>
                      </a:r>
                      <a:r>
                        <a:rPr lang="en-US" sz="9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mb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ă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t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ă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en-US" sz="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5 </a:t>
                      </a:r>
                      <a:r>
                        <a:rPr lang="en-US" sz="9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octombrie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vi-VN" sz="9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9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9:00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-  10:30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Lucrările simpozionului – secțiunea III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9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10:30</a:t>
                      </a:r>
                      <a:r>
                        <a:rPr lang="en-US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9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Încheierea lucrărilor simpozionului </a:t>
                      </a: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9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10:40  - 12:00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Brunch</a:t>
                      </a:r>
                      <a:endParaRPr lang="vi-VN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552673" y="828302"/>
            <a:ext cx="484800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1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Comitet ştiinţific</a:t>
            </a:r>
            <a:endParaRPr lang="en-US" altLang="en-US" sz="1000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o-RO" altLang="en-US" sz="1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Conf.dr.ing. Nastasia Belc – INCDBA IBA Bucureşti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o-RO" altLang="en-US" sz="1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Prof. dr. Alexandrina Sîrbu – FMMAE – </a:t>
            </a:r>
            <a:r>
              <a:rPr lang="ro-RO" altLang="en-US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o-RO" altLang="en-US" sz="1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Râmnicu Vâlcea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1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Dr.ing. Gabriela Mohan – ASMP / INCDBA IBA Bucureşti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1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Conf.dr.ing. </a:t>
            </a:r>
            <a:r>
              <a:rPr lang="ro-RO" altLang="en-US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ec. </a:t>
            </a:r>
            <a:r>
              <a:rPr lang="it-IT" altLang="en-US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Adriana </a:t>
            </a:r>
            <a:r>
              <a:rPr lang="it-IT" altLang="en-US" sz="1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Dabija</a:t>
            </a:r>
            <a:r>
              <a:rPr lang="ro-RO" altLang="en-US" sz="1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</a:t>
            </a:r>
            <a:r>
              <a:rPr lang="it-IT" altLang="en-US" sz="1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FIA </a:t>
            </a:r>
            <a:r>
              <a:rPr lang="it-IT" altLang="en-US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it-IT" altLang="en-US" sz="1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Suceava</a:t>
            </a:r>
            <a:endParaRPr lang="ro-RO" altLang="en-US" sz="1000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o-RO" altLang="en-US" sz="1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Dr.ing. Daniela Voica – Rompan </a:t>
            </a:r>
            <a:r>
              <a:rPr lang="ro-RO" altLang="en-US" sz="1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București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ro-RO" altLang="en-US" sz="1000" dirty="0" smtClean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o-RO" altLang="en-US" sz="1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o-RO" altLang="en-US" sz="1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                     Program </a:t>
            </a:r>
            <a:endParaRPr lang="ro-RO" altLang="en-US" sz="1000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altLang="en-US" sz="1000" dirty="0">
              <a:solidFill>
                <a:srgbClr val="FF0000"/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8049" y="6409076"/>
            <a:ext cx="58326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1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Contact şi informaţii</a:t>
            </a:r>
            <a:endParaRPr lang="ro-RO" altLang="en-US" sz="1000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altLang="en-US" sz="1000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10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Gabriela Mohan </a:t>
            </a:r>
            <a:r>
              <a:rPr lang="vi-VN" alt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ASMP; e-mail: asmp@bioresurse.ro; tel. 0745602734</a:t>
            </a:r>
            <a:endParaRPr lang="ro-RO" altLang="en-US" sz="1000" dirty="0">
              <a:solidFill>
                <a:prstClr val="black">
                  <a:lumMod val="65000"/>
                  <a:lumOff val="35000"/>
                </a:prst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10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Virgil Pavel </a:t>
            </a:r>
            <a:r>
              <a:rPr lang="vi-VN" alt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ROMPAN; e-mail: virgil.pavel@rompan.ro; tel. 0213142413</a:t>
            </a:r>
            <a:endParaRPr lang="ro-RO" altLang="en-US" sz="1000" dirty="0">
              <a:solidFill>
                <a:prstClr val="black">
                  <a:lumMod val="65000"/>
                  <a:lumOff val="35000"/>
                </a:prst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en-US" sz="10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</a:t>
            </a:r>
            <a:r>
              <a:rPr lang="ro-RO" altLang="en-US" sz="10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î</a:t>
            </a:r>
            <a:r>
              <a:rPr lang="it-IT" altLang="en-US" sz="100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rvu Gina </a:t>
            </a:r>
            <a:r>
              <a:rPr lang="it-IT" altLang="en-US" sz="1000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IBA București; e-mail: gina.constantinescu@bioresurse.ro; tel:0741270639</a:t>
            </a:r>
            <a:endParaRPr lang="ro-RO" altLang="en-US" sz="1000" dirty="0">
              <a:solidFill>
                <a:prstClr val="black">
                  <a:lumMod val="65000"/>
                  <a:lumOff val="35000"/>
                </a:prst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41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18673" y="505705"/>
            <a:ext cx="4723265" cy="619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066" tIns="37033" rIns="74066" bIns="37033" numCol="1" anchor="t" anchorCtr="0" compatLnSpc="1">
            <a:prstTxWarp prst="textNoShape">
              <a:avLst/>
            </a:prstTxWarp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sz="10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Times New Roman"/>
              <a:cs typeface="Palatino Linotype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sz="11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Times New Roman"/>
              <a:cs typeface="Palatino Linotype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           L</a:t>
            </a:r>
            <a:r>
              <a:rPr lang="it-IT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ucrări</a:t>
            </a:r>
            <a:r>
              <a:rPr lang="ro-RO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le </a:t>
            </a:r>
            <a:r>
              <a:rPr lang="it-IT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 s</a:t>
            </a:r>
            <a:r>
              <a:rPr lang="ro-RO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impozionului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 </a:t>
            </a:r>
            <a:endParaRPr lang="ro-RO" sz="12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Times New Roman"/>
              <a:cs typeface="Palatino Linotype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Secțiunea I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99340"/>
            <a:ext cx="2445159" cy="305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4066" tIns="37033" rIns="74066" bIns="37033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302120"/>
              </p:ext>
            </p:extLst>
          </p:nvPr>
        </p:nvGraphicFramePr>
        <p:xfrm>
          <a:off x="602205" y="1517956"/>
          <a:ext cx="4196266" cy="550195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196266"/>
              </a:tblGrid>
              <a:tr h="2910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Vineri 2 octombrie                  9:30 – 11:10</a:t>
                      </a:r>
                      <a:endParaRPr lang="vi-VN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2380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D</a:t>
                      </a: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eschiderea simpozionului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            Eugenia Butean – președinte în exercițiu ASMP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            Constantin Arseni - președinte ASMP</a:t>
                      </a:r>
                      <a:endParaRPr lang="ro-RO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173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Durabilitatea</a:t>
                      </a: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și inovarea</a:t>
                      </a: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           Nastasia Belc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           Gabriela Mohan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           INCDBA</a:t>
                      </a:r>
                      <a:r>
                        <a:rPr lang="ro-RO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IBA București</a:t>
                      </a:r>
                      <a:endParaRPr lang="ro-RO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0105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9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9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</a:t>
                      </a:r>
                      <a:r>
                        <a:rPr lang="it-IT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T</a:t>
                      </a: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ehnologiile</a:t>
                      </a: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inovatoare de pe filiera alimentară și consumatorii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finali</a:t>
                      </a:r>
                      <a:r>
                        <a:rPr lang="it-IT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endParaRPr lang="ro-RO" sz="1000" i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            </a:t>
                      </a:r>
                      <a:r>
                        <a:rPr lang="it-IT" sz="10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Alexandrina Sîrbu</a:t>
                      </a:r>
                      <a:r>
                        <a:rPr lang="ro-RO" sz="10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- Universitatea “Constantin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            Brâncoveanu” FMMAE Râmnicu Vâlcea</a:t>
                      </a:r>
                      <a:endParaRPr lang="it-IT" sz="1000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11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Tendințe</a:t>
                      </a: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europene în dezvoltarea de ingrediente pentru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panificație, patiserie și cofetărie  - pentru o alimentație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sănătoasă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o-RO" sz="1000" i="1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            </a:t>
                      </a:r>
                      <a:r>
                        <a:rPr lang="ro-RO" sz="10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Diana Birzoi</a:t>
                      </a:r>
                      <a:r>
                        <a:rPr lang="ro-RO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- </a:t>
                      </a:r>
                      <a:r>
                        <a:rPr lang="ro-RO" sz="10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Fedima România </a:t>
                      </a:r>
                      <a:endParaRPr lang="ro-RO" sz="1000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9674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Materii prime inovative pentru industria de panificatie,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patiserie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             Adriana Dabija, Gabriela Constantinescu</a:t>
                      </a:r>
                      <a:r>
                        <a:rPr lang="ro-RO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             </a:t>
                      </a: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Facultatea de Inginerie Alimentară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             Universitatea Ștefan cel Mare  Suceava                                 </a:t>
                      </a:r>
                      <a:endParaRPr lang="ro-RO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173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</a:t>
                      </a:r>
                      <a:r>
                        <a:rPr lang="it-IT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Fermentarea lactic</a:t>
                      </a: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ă</a:t>
                      </a: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it-IT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a maielei - </a:t>
                      </a: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î</a:t>
                      </a:r>
                      <a:r>
                        <a:rPr lang="it-IT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napoi la gustul </a:t>
                      </a: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ș</a:t>
                      </a:r>
                      <a:r>
                        <a:rPr lang="it-IT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i aroma p</a:t>
                      </a: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â</a:t>
                      </a:r>
                      <a:r>
                        <a:rPr lang="it-IT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inii </a:t>
                      </a:r>
                      <a:endParaRPr lang="ro-RO" sz="1000" i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</a:t>
                      </a:r>
                      <a:r>
                        <a:rPr lang="it-IT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de alt</a:t>
                      </a: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ă</a:t>
                      </a:r>
                      <a:r>
                        <a:rPr lang="it-IT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dat</a:t>
                      </a: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ă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            Florentin Matei – reprezentat Millbo Italia în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             România</a:t>
                      </a:r>
                      <a:endParaRPr lang="ro-RO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680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18673" y="505705"/>
            <a:ext cx="4723265" cy="619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066" tIns="37033" rIns="74066" bIns="37033" numCol="1" anchor="t" anchorCtr="0" compatLnSpc="1">
            <a:prstTxWarp prst="textNoShape">
              <a:avLst/>
            </a:prstTxWarp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sz="10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Times New Roman"/>
              <a:cs typeface="Palatino Linotype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sz="10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Times New Roman"/>
              <a:cs typeface="Palatino Linotype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sz="10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Times New Roman"/>
              <a:cs typeface="Palatino Linotype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sz="10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Times New Roman"/>
              <a:cs typeface="Palatino Linotype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sz="10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Times New Roman"/>
              <a:cs typeface="Palatino Linotype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sz="10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Times New Roman"/>
              <a:cs typeface="Palatino Linotype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 </a:t>
            </a:r>
            <a:endParaRPr lang="ro-RO" sz="9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Times New Roman"/>
              <a:cs typeface="Palatino Linotype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99340"/>
            <a:ext cx="2445159" cy="305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4066" tIns="37033" rIns="74066" bIns="37033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256171"/>
              </p:ext>
            </p:extLst>
          </p:nvPr>
        </p:nvGraphicFramePr>
        <p:xfrm>
          <a:off x="468089" y="1180240"/>
          <a:ext cx="4392488" cy="605075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392488"/>
              </a:tblGrid>
              <a:tr h="29108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</a:t>
                      </a: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Vineri 2 octombrie               11:20 – 13:00 </a:t>
                      </a:r>
                      <a:endParaRPr lang="ro-RO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882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000" i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o-RO" sz="10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Linii automate pentru producția de produse de panificație                  de  înaltă </a:t>
                      </a:r>
                      <a:r>
                        <a:rPr kumimoji="0" lang="ro-RO" sz="1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calitate</a:t>
                      </a:r>
                      <a:r>
                        <a:rPr lang="ro-RO" sz="10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                       Dragoș Mihail – Fritsch Gmbh</a:t>
                      </a:r>
                      <a:endParaRPr lang="ro-RO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210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Cercetări preliminare privind stabilirea parametrilor de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funcționare  a unui  echipament</a:t>
                      </a: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de tratare cu unde de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radiofrecvență RF în vederea aplicării pe produse de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panificație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</a:t>
                      </a:r>
                      <a:r>
                        <a:rPr lang="ro-RO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Bogdan Cramariuc , Oana Cramariuc - SC Centrul IT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pentru   Știință și Tehnologie SRL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Amalia Carmen Miteluț, Mona Elena Popa, </a:t>
                      </a:r>
                      <a:r>
                        <a:rPr lang="vi-VN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Mihaela </a:t>
                      </a:r>
                      <a:endParaRPr lang="ro-RO" sz="1000" i="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</a:t>
                      </a:r>
                      <a:r>
                        <a:rPr lang="vi-VN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Cristina </a:t>
                      </a:r>
                      <a:r>
                        <a:rPr lang="ro-RO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vi-VN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Drăghici</a:t>
                      </a:r>
                      <a:r>
                        <a:rPr lang="ro-RO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, </a:t>
                      </a:r>
                      <a:r>
                        <a:rPr lang="vi-VN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Elisabeta Elena Tănase</a:t>
                      </a:r>
                      <a:r>
                        <a:rPr lang="ro-RO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, </a:t>
                      </a:r>
                      <a:r>
                        <a:rPr lang="vi-VN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Georgiana </a:t>
                      </a:r>
                      <a:endParaRPr lang="ro-RO" sz="1000" i="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</a:t>
                      </a:r>
                      <a:r>
                        <a:rPr lang="vi-VN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Ștefănoiu</a:t>
                      </a:r>
                      <a:r>
                        <a:rPr lang="ro-RO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–</a:t>
                      </a: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it-IT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U</a:t>
                      </a:r>
                      <a:r>
                        <a:rPr lang="ro-RO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SAMV   București 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Radu Cramariuc  - SC Centrul de Competență în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electrostatică și  Electrotehnologii SRL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o-RO" sz="1000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0898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Pregătirea</a:t>
                      </a: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studenților pentru provocările abordării inovatoare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în  perspectiva  activității industriale</a:t>
                      </a:r>
                      <a:endParaRPr lang="ro-RO" sz="1000" i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</a:t>
                      </a:r>
                      <a:r>
                        <a:rPr lang="ro-RO" sz="10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Sevastița Muste, Adriana Păucean, Crina Mureșan, Simona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Man - Facultatea de Știinta și Tehnologia Alimentelor,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Departamentul: Ingineria Produselor Alimentare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USAMV, Cluj-Napoca</a:t>
                      </a:r>
                      <a:endParaRPr lang="ro-RO" sz="1000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11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Ingrediente  și soluții</a:t>
                      </a: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inovatoare  pentru produse de panificație</a:t>
                      </a: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E-free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Camelia Arghire – EDR Ingredients, Costișa Neamț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endParaRPr lang="ro-RO" sz="1000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898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Contaminarea cerealelor și alimentelor cu micotoxine și corelația cu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factorii climatici din România în perioada 2012 – 2015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o-RO" sz="1000" i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Valeria</a:t>
                      </a:r>
                      <a:r>
                        <a:rPr lang="ro-RO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Gagiu, Irina</a:t>
                      </a:r>
                      <a:r>
                        <a:rPr lang="ro-RO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Smeu, Mirela</a:t>
                      </a:r>
                      <a:r>
                        <a:rPr lang="ro-RO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Cucu, Alina</a:t>
                      </a:r>
                      <a:r>
                        <a:rPr lang="ro-RO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Dobre, Nastasia</a:t>
                      </a:r>
                      <a:r>
                        <a:rPr lang="ro-RO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Belc – INCDBA IBA București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Elena</a:t>
                      </a:r>
                      <a:r>
                        <a:rPr lang="ro-RO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Mateescu, Oana</a:t>
                      </a:r>
                      <a:r>
                        <a:rPr lang="ro-RO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Oprea – </a:t>
                      </a:r>
                      <a:r>
                        <a:rPr lang="vi-VN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Administrația Națională de </a:t>
                      </a:r>
                      <a:endParaRPr lang="ro-RO" sz="10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</a:t>
                      </a:r>
                      <a:r>
                        <a:rPr lang="vi-VN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Meteorologie </a:t>
                      </a: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</a:t>
                      </a:r>
                      <a:endParaRPr lang="ro-RO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765808" y="851535"/>
            <a:ext cx="1343816" cy="328705"/>
          </a:xfrm>
          <a:prstGeom prst="rect">
            <a:avLst/>
          </a:prstGeom>
        </p:spPr>
        <p:txBody>
          <a:bodyPr wrap="none" lIns="74066" tIns="37033" rIns="74066" bIns="37033">
            <a:spAutoFit/>
          </a:bodyPr>
          <a:lstStyle/>
          <a:p>
            <a:pPr>
              <a:lnSpc>
                <a:spcPct val="150000"/>
              </a:lnSpc>
            </a:pPr>
            <a:r>
              <a:rPr lang="ro-RO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ea typeface="Times New Roman"/>
              </a:rPr>
              <a:t>   Secțiunea </a:t>
            </a:r>
            <a:r>
              <a:rPr lang="ro-RO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  <a:ea typeface="Times New Roman"/>
              </a:rPr>
              <a:t>a II –a </a:t>
            </a:r>
          </a:p>
        </p:txBody>
      </p:sp>
      <p:sp>
        <p:nvSpPr>
          <p:cNvPr id="3" name="Rectangle 2"/>
          <p:cNvSpPr/>
          <p:nvPr/>
        </p:nvSpPr>
        <p:spPr>
          <a:xfrm>
            <a:off x="639678" y="545913"/>
            <a:ext cx="1805481" cy="305622"/>
          </a:xfrm>
          <a:prstGeom prst="rect">
            <a:avLst/>
          </a:prstGeom>
        </p:spPr>
        <p:txBody>
          <a:bodyPr wrap="none" lIns="74066" tIns="37033" rIns="74066" bIns="37033">
            <a:spAutoFit/>
          </a:bodyPr>
          <a:lstStyle/>
          <a:p>
            <a:r>
              <a:rPr lang="ro-RO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 </a:t>
            </a:r>
            <a:r>
              <a:rPr lang="ro-RO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L</a:t>
            </a:r>
            <a:r>
              <a:rPr lang="it-IT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ucrări</a:t>
            </a:r>
            <a:r>
              <a:rPr lang="ro-RO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le </a:t>
            </a:r>
            <a:r>
              <a:rPr lang="it-IT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 s</a:t>
            </a:r>
            <a:r>
              <a:rPr lang="ro-RO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impozionului</a:t>
            </a:r>
            <a:endParaRPr lang="ro-RO" sz="1100" dirty="0"/>
          </a:p>
        </p:txBody>
      </p:sp>
    </p:spTree>
    <p:extLst>
      <p:ext uri="{BB962C8B-B14F-4D97-AF65-F5344CB8AC3E}">
        <p14:creationId xmlns:p14="http://schemas.microsoft.com/office/powerpoint/2010/main" val="215366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18673" y="505705"/>
            <a:ext cx="4723265" cy="619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066" tIns="37033" rIns="74066" bIns="37033" numCol="1" anchor="t" anchorCtr="0" compatLnSpc="1">
            <a:prstTxWarp prst="textNoShape">
              <a:avLst/>
            </a:prstTxWarp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sz="10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Times New Roman"/>
              <a:cs typeface="Palatino Linotype"/>
            </a:endParaRPr>
          </a:p>
          <a:p>
            <a:pPr algn="just">
              <a:lnSpc>
                <a:spcPct val="125000"/>
              </a:lnSpc>
            </a:pPr>
            <a:r>
              <a:rPr lang="it-IT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Calibri"/>
                <a:cs typeface="Arial"/>
              </a:rPr>
              <a:t> </a:t>
            </a:r>
            <a:endParaRPr lang="ro-RO" sz="9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Calibri"/>
              <a:cs typeface="Times New Roman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99340"/>
            <a:ext cx="2445159" cy="305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4066" tIns="37033" rIns="74066" bIns="37033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928415"/>
              </p:ext>
            </p:extLst>
          </p:nvPr>
        </p:nvGraphicFramePr>
        <p:xfrm>
          <a:off x="572032" y="1170828"/>
          <a:ext cx="4216537" cy="594408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216537"/>
              </a:tblGrid>
              <a:tr h="2935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</a:t>
                      </a:r>
                      <a:r>
                        <a:rPr lang="en-US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S</a:t>
                      </a: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â</a:t>
                      </a:r>
                      <a:r>
                        <a:rPr lang="en-US" sz="10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mb</a:t>
                      </a: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ă</a:t>
                      </a:r>
                      <a:r>
                        <a:rPr lang="en-US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t</a:t>
                      </a: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ă</a:t>
                      </a:r>
                      <a:r>
                        <a:rPr lang="en-US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3</a:t>
                      </a:r>
                      <a:r>
                        <a:rPr lang="en-US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en-US" sz="10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octombrie</a:t>
                      </a:r>
                      <a:r>
                        <a:rPr lang="ro-RO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9:00  -  10:30</a:t>
                      </a: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9108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Concurs</a:t>
                      </a:r>
                      <a:r>
                        <a:rPr lang="ro-RO" sz="10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p</a:t>
                      </a:r>
                      <a:r>
                        <a:rPr lang="ro-RO" sz="1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ostere</a:t>
                      </a: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8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900" i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Posibilități de diversificare a produselor de patiserie destinate persoanelor cu alimentație speciala </a:t>
                      </a:r>
                      <a:endParaRPr kumimoji="0" lang="ro-RO" sz="900" kern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9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                   </a:t>
                      </a:r>
                      <a:r>
                        <a:rPr kumimoji="0" lang="ro-RO" sz="9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o-RO" sz="9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Constantinescu, G., Dabija, A. -  FSIA Suceava</a:t>
                      </a:r>
                      <a:endParaRPr lang="ro-RO" sz="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869">
                <a:tc>
                  <a:txBody>
                    <a:bodyPr/>
                    <a:lstStyle/>
                    <a:p>
                      <a:r>
                        <a:rPr lang="ro-RO" sz="9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Incidența contaminării</a:t>
                      </a:r>
                      <a:r>
                        <a:rPr lang="ro-RO" sz="90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  cu micotoxine a cerealelor și alimentelor </a:t>
                      </a:r>
                      <a:endParaRPr lang="ro-RO" sz="900" i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/>
                        <a:cs typeface="Times New Roman"/>
                      </a:endParaRPr>
                    </a:p>
                    <a:p>
                      <a:r>
                        <a:rPr lang="ro-RO" sz="9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                     </a:t>
                      </a:r>
                      <a:r>
                        <a:rPr lang="ro-RO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V.Gagiu, I.Smeu, M.Cucu, A.Dobre</a:t>
                      </a:r>
                      <a:r>
                        <a:rPr lang="ro-RO" sz="9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  <a:cs typeface="Times New Roman"/>
                        </a:rPr>
                        <a:t>– INCDBA IBA București</a:t>
                      </a:r>
                    </a:p>
                    <a:p>
                      <a:r>
                        <a:rPr lang="ro-RO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cs typeface="Times New Roman"/>
                        </a:rPr>
                        <a:t>                     </a:t>
                      </a:r>
                      <a:r>
                        <a:rPr lang="ro-RO" sz="9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cs typeface="Times New Roman"/>
                        </a:rPr>
                        <a:t>O.Oprea – ANM </a:t>
                      </a:r>
                      <a:endParaRPr lang="ro-RO" sz="900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869">
                <a:tc>
                  <a:txBody>
                    <a:bodyPr/>
                    <a:lstStyle/>
                    <a:p>
                      <a:r>
                        <a:rPr lang="en-US" sz="9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Project  </a:t>
                      </a:r>
                      <a:r>
                        <a:rPr lang="ro-RO" sz="9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OatPro - </a:t>
                      </a:r>
                      <a:r>
                        <a:rPr lang="en-US" sz="9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 Engineering of oat proteins:</a:t>
                      </a:r>
                      <a:r>
                        <a:rPr lang="ro-RO" sz="9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en-US" sz="9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Consumer driven sustainable food development process</a:t>
                      </a:r>
                      <a:endParaRPr lang="ro-RO" sz="900" i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rebuchet MS" panose="020B0603020202020204" pitchFamily="34" charset="0"/>
                      </a:endParaRPr>
                    </a:p>
                    <a:p>
                      <a:r>
                        <a:rPr lang="ro-RO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                     D.E. Duță, G.Mohan, A.Culețu – INCDBA IBA București</a:t>
                      </a:r>
                      <a:endParaRPr lang="en-US" sz="900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8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9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Izolarea și identificarea mucegaiurilor de alterare a produselor de panificație</a:t>
                      </a:r>
                      <a:endParaRPr lang="ro-RO" sz="900" i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A.A. Dobre, M. Cucu, G. Mohan – INCDBA IBA București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9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Calibri"/>
                        </a:rPr>
                        <a:t>                     A.M. Balaurea - VelPitar</a:t>
                      </a: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93">
                <a:tc>
                  <a:txBody>
                    <a:bodyPr/>
                    <a:lstStyle/>
                    <a:p>
                      <a:r>
                        <a:rPr lang="vi-VN" sz="9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Alimentația – între bine și rău</a:t>
                      </a:r>
                      <a:endParaRPr lang="ro-RO" sz="900" i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rebuchet MS" panose="020B0603020202020204" pitchFamily="34" charset="0"/>
                      </a:endParaRPr>
                    </a:p>
                    <a:p>
                      <a:r>
                        <a:rPr lang="ro-RO" sz="9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                     </a:t>
                      </a:r>
                      <a:r>
                        <a:rPr lang="ro-RO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e</a:t>
                      </a:r>
                      <a:r>
                        <a:rPr lang="vi-VN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levii  E</a:t>
                      </a:r>
                      <a:r>
                        <a:rPr lang="ro-RO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.Brocea</a:t>
                      </a:r>
                      <a:r>
                        <a:rPr lang="ro-RO" sz="9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, V. </a:t>
                      </a:r>
                      <a:r>
                        <a:rPr lang="vi-VN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K</a:t>
                      </a:r>
                      <a:r>
                        <a:rPr lang="ro-RO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emendi</a:t>
                      </a:r>
                      <a:r>
                        <a:rPr lang="ro-RO" sz="9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</a:p>
                    <a:p>
                      <a:r>
                        <a:rPr lang="ro-RO" sz="9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                     </a:t>
                      </a:r>
                      <a:r>
                        <a:rPr lang="vi-VN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coordona</a:t>
                      </a:r>
                      <a:r>
                        <a:rPr lang="ro-RO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tori</a:t>
                      </a:r>
                      <a:r>
                        <a:rPr lang="ro-RO" sz="9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 – C. Popa, M. Părăian</a:t>
                      </a:r>
                      <a:r>
                        <a:rPr lang="vi-VN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endParaRPr lang="ro-RO" sz="900" i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rebuchet MS" panose="020B0603020202020204" pitchFamily="34" charset="0"/>
                      </a:endParaRPr>
                    </a:p>
                    <a:p>
                      <a:r>
                        <a:rPr lang="ro-RO" sz="9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                   </a:t>
                      </a:r>
                      <a:r>
                        <a:rPr lang="ro-RO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  </a:t>
                      </a:r>
                      <a:r>
                        <a:rPr lang="vi-VN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Colegiul Tehnic de Industrie Alimentară "Terezianum", Sibiu</a:t>
                      </a:r>
                      <a:r>
                        <a:rPr lang="ro-RO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 </a:t>
                      </a:r>
                      <a:endParaRPr lang="ro-RO" sz="900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93">
                <a:tc>
                  <a:txBody>
                    <a:bodyPr/>
                    <a:lstStyle/>
                    <a:p>
                      <a:r>
                        <a:rPr lang="vi-VN" sz="9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De la teorie la practică</a:t>
                      </a:r>
                      <a:endParaRPr lang="ro-RO" sz="900" i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rebuchet MS" panose="020B0603020202020204" pitchFamily="34" charset="0"/>
                      </a:endParaRPr>
                    </a:p>
                    <a:p>
                      <a:r>
                        <a:rPr lang="ro-RO" sz="9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                     </a:t>
                      </a:r>
                      <a:r>
                        <a:rPr lang="ro-RO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elevii B.Drăgan, M.Gîjulete, A. Dragoman, G. Șoroștinean,  </a:t>
                      </a:r>
                    </a:p>
                    <a:p>
                      <a:r>
                        <a:rPr lang="ro-RO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                     A.Neagu, coordonatori D.Bicher,  L.Moise, E.Panța</a:t>
                      </a:r>
                    </a:p>
                    <a:p>
                      <a:r>
                        <a:rPr lang="ro-RO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                     </a:t>
                      </a:r>
                      <a:r>
                        <a:rPr lang="vi-VN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Colegiul Tehnic de Industrie Alimentară "Terezianum", Sibiu </a:t>
                      </a:r>
                      <a:endParaRPr lang="ro-RO" sz="900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93">
                <a:tc>
                  <a:txBody>
                    <a:bodyPr/>
                    <a:lstStyle/>
                    <a:p>
                      <a:r>
                        <a:rPr lang="ro-RO" sz="9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Produse tradiționale românești</a:t>
                      </a:r>
                    </a:p>
                    <a:p>
                      <a:r>
                        <a:rPr lang="ro-RO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                     elevii S.Mărunțelu, P. Oargă </a:t>
                      </a:r>
                    </a:p>
                    <a:p>
                      <a:r>
                        <a:rPr lang="ro-RO" sz="90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                     coordonatori – D.Zaharescu, M. Banea</a:t>
                      </a:r>
                      <a:endParaRPr lang="ro-RO" sz="900" i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rebuchet MS" panose="020B0603020202020204" pitchFamily="34" charset="0"/>
                      </a:endParaRPr>
                    </a:p>
                    <a:p>
                      <a:r>
                        <a:rPr lang="ro-RO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                     </a:t>
                      </a:r>
                      <a:r>
                        <a:rPr lang="vi-VN" sz="9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Trebuchet MS" panose="020B0603020202020204" pitchFamily="34" charset="0"/>
                        </a:rPr>
                        <a:t>Colegiul Tehnic de Industrie Alimentară "Terezianum", Sibiu </a:t>
                      </a:r>
                      <a:endParaRPr lang="ro-RO" sz="900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rebuchet MS" panose="020B0603020202020204" pitchFamily="34" charset="0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86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900" b="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Improving Food  Safety through the Development</a:t>
                      </a:r>
                      <a:r>
                        <a:rPr lang="ro-RO" sz="900" b="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en-US" sz="900" b="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and  Implementation of  Active and  Biodegradable</a:t>
                      </a:r>
                      <a:r>
                        <a:rPr lang="ro-RO" sz="900" b="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en-US" sz="900" b="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Food Packaging  Systems</a:t>
                      </a:r>
                      <a:r>
                        <a:rPr lang="ro-RO" sz="900" b="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–</a:t>
                      </a:r>
                      <a:r>
                        <a:rPr lang="ro-RO" sz="900" b="0" i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ro-RO" sz="900" b="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ACTIBIOSAFE  project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900" b="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</a:t>
                      </a:r>
                      <a:r>
                        <a:rPr lang="vi-VN" sz="900" b="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A.C. Miteluț, M. E. Popa, E. E.  Tănase, M.C. Drăghici,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900" b="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M</a:t>
                      </a:r>
                      <a:r>
                        <a:rPr lang="vi-VN" sz="900" b="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. Geicu-Cristea, S. M. Dănăilă Guidea</a:t>
                      </a:r>
                      <a:endParaRPr lang="ro-RO" sz="900" b="0" i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900" b="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USAMV</a:t>
                      </a:r>
                      <a:r>
                        <a:rPr lang="ro-RO" sz="900" b="0" i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București</a:t>
                      </a:r>
                      <a:endParaRPr lang="ro-RO" sz="900" b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82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o-RO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Produse noi prezentate de studenții FSIA Suceava – Ecotrophelia 2015</a:t>
                      </a:r>
                      <a:endParaRPr lang="ro-RO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0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sz="900" b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Înmânarea diplomelor de absolvire a</a:t>
                      </a:r>
                      <a:r>
                        <a:rPr lang="vi-VN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programul</a:t>
                      </a:r>
                      <a:r>
                        <a:rPr lang="ro-RO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ui</a:t>
                      </a:r>
                      <a:r>
                        <a:rPr lang="ro-RO" sz="9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</a:t>
                      </a:r>
                      <a:r>
                        <a:rPr lang="vi-VN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“Instruire în inovare prin studiul comportamentului consumatorului și analiza senzorială” </a:t>
                      </a:r>
                      <a:r>
                        <a:rPr lang="ro-RO" sz="9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- </a:t>
                      </a:r>
                      <a:r>
                        <a:rPr lang="ro-RO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proiect  </a:t>
                      </a:r>
                      <a:r>
                        <a:rPr lang="vi-VN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INNSENS</a:t>
                      </a:r>
                      <a:r>
                        <a:rPr lang="ro-RO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</a:t>
                      </a:r>
                      <a:r>
                        <a:rPr lang="vi-VN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L</a:t>
                      </a:r>
                      <a:r>
                        <a:rPr lang="ro-RO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eonardo</a:t>
                      </a:r>
                      <a:r>
                        <a:rPr lang="ro-RO" sz="9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Lifelong  Learning Programme</a:t>
                      </a:r>
                      <a:endParaRPr lang="ro-RO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o-RO" sz="900" b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rebuchet MS" panose="020B0603020202020204" pitchFamily="34" charset="0"/>
                        <a:ea typeface="Times New Roman"/>
                      </a:endParaRP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08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9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                           </a:t>
                      </a:r>
                      <a:r>
                        <a:rPr lang="ro-RO" sz="900" b="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</a:rPr>
                        <a:t>Încheierea lucrărilor simpozionului </a:t>
                      </a:r>
                    </a:p>
                  </a:txBody>
                  <a:tcPr marL="54007" marR="540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05138" y="926762"/>
            <a:ext cx="3028572" cy="244066"/>
          </a:xfrm>
          <a:prstGeom prst="rect">
            <a:avLst/>
          </a:prstGeom>
        </p:spPr>
        <p:txBody>
          <a:bodyPr wrap="none" lIns="74066" tIns="37033" rIns="74066" bIns="37033">
            <a:spAutoFit/>
          </a:bodyPr>
          <a:lstStyle/>
          <a:p>
            <a:r>
              <a:rPr lang="ro-RO" altLang="en-US" sz="1100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Secțiunea a III a          Postere și produse noi </a:t>
            </a:r>
            <a:endParaRPr lang="ro-RO" sz="1100" dirty="0"/>
          </a:p>
        </p:txBody>
      </p:sp>
      <p:sp>
        <p:nvSpPr>
          <p:cNvPr id="4" name="Rectangle 3"/>
          <p:cNvSpPr/>
          <p:nvPr/>
        </p:nvSpPr>
        <p:spPr>
          <a:xfrm>
            <a:off x="573190" y="591895"/>
            <a:ext cx="1892043" cy="259455"/>
          </a:xfrm>
          <a:prstGeom prst="rect">
            <a:avLst/>
          </a:prstGeom>
        </p:spPr>
        <p:txBody>
          <a:bodyPr wrap="none" lIns="74066" tIns="37033" rIns="74066" bIns="37033">
            <a:spAutoFit/>
          </a:bodyPr>
          <a:lstStyle/>
          <a:p>
            <a:r>
              <a:rPr lang="ro-RO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L</a:t>
            </a:r>
            <a:r>
              <a:rPr lang="it-IT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ucrări</a:t>
            </a:r>
            <a:r>
              <a:rPr lang="ro-RO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le </a:t>
            </a:r>
            <a:r>
              <a:rPr lang="it-IT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 s</a:t>
            </a:r>
            <a:r>
              <a:rPr lang="ro-RO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Times New Roman"/>
                <a:cs typeface="Palatino Linotype"/>
              </a:rPr>
              <a:t>impozionului</a:t>
            </a:r>
            <a:endParaRPr lang="ro-RO" sz="1200" dirty="0"/>
          </a:p>
        </p:txBody>
      </p:sp>
    </p:spTree>
    <p:extLst>
      <p:ext uri="{BB962C8B-B14F-4D97-AF65-F5344CB8AC3E}">
        <p14:creationId xmlns:p14="http://schemas.microsoft.com/office/powerpoint/2010/main" val="39800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42280" y="468263"/>
            <a:ext cx="4723265" cy="607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066" tIns="37033" rIns="74066" bIns="37033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10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10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105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Locul de desfăşurare </a:t>
            </a:r>
            <a:endParaRPr lang="ro-RO" altLang="en-US" sz="105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105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Complex Hotelier Turist Baia Sprie Șuior </a:t>
            </a:r>
            <a:endParaRPr lang="ro-RO" sz="1050" u="sng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sz="105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105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Situat </a:t>
            </a:r>
            <a:r>
              <a:rPr lang="ro-RO" altLang="en-US" sz="10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în </a:t>
            </a:r>
            <a:r>
              <a:rPr lang="vi-VN" altLang="en-US" sz="10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N-V </a:t>
            </a:r>
            <a:r>
              <a:rPr lang="vi-VN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României, în judeţul Maramureş,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poalele Munţilor Gutâi, la o altitudine de </a:t>
            </a:r>
            <a:endParaRPr lang="ro-RO" altLang="en-US" sz="105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668 m, în mijlocul unui peisaj natural mirific,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Complexul Hotelier Turist Şuior se defineşte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 o oază de linişte şi </a:t>
            </a:r>
            <a:r>
              <a:rPr lang="vi-VN" altLang="en-US" sz="10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confort. </a:t>
            </a:r>
            <a:endParaRPr lang="vi-VN" altLang="en-US" sz="105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Înconjurat de munţi, dar la numai 18 km de municipiul Baia Mare, Complexul Hotelier Turist Şuior este uşor accesibil, oferind oaspeţilor locaţia perfectă pentru relaxare, evadare din cotidian şi afaceri</a:t>
            </a:r>
            <a:r>
              <a:rPr lang="ro-RO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50" u="sng" dirty="0">
                <a:hlinkClick r:id="rId2"/>
              </a:rPr>
              <a:t>http://www.suior.ro/contact</a:t>
            </a:r>
            <a:endParaRPr lang="ro-RO" sz="1050" u="sng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105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105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Localizare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105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Accesul spre Șuior este facil și se face pe DN 18, pe traseul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altLang="en-US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Baia Mare - Baia Sprie - Sighetul Marmației.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105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105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o-RO" altLang="en-US" sz="1050" b="1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altLang="en-US" sz="1050" b="1" dirty="0">
                <a:solidFill>
                  <a:prstClr val="black">
                    <a:lumMod val="65000"/>
                    <a:lumOff val="35000"/>
                  </a:prstClr>
                </a:solidFill>
                <a:latin typeface="Trebuchet MS" panose="020B0603020202020204" pitchFamily="34" charset="0"/>
                <a:hlinkClick r:id="rId3"/>
              </a:rPr>
              <a:t>https://www.google.com/maps/place/47%C2%B040'36.5%22N+23%C2%B046'54.1%22E/@47.6675207,23.7716663,12z/data=!4m2!3m1!1s0x0:0x0?hl=ro-RO</a:t>
            </a:r>
            <a:endParaRPr lang="ro-RO" altLang="en-US" sz="1050" b="1" dirty="0">
              <a:solidFill>
                <a:prstClr val="black">
                  <a:lumMod val="65000"/>
                  <a:lumOff val="35000"/>
                </a:prstClr>
              </a:solidFill>
              <a:latin typeface="Trebuchet MS" panose="020B0603020202020204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 descr="D:\Nu stergeti!!!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925" y="1260351"/>
            <a:ext cx="1812824" cy="1329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D:\Nu stergeti!!!\Desktop\acce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3588" y="4284687"/>
            <a:ext cx="2135740" cy="2027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370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1963</TotalTime>
  <Words>1248</Words>
  <Application>Microsoft Office PowerPoint</Application>
  <PresentationFormat>Custom</PresentationFormat>
  <Paragraphs>228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Alexandra Irimia</dc:creator>
  <cp:lastModifiedBy>Gabriela Mohan</cp:lastModifiedBy>
  <cp:revision>378</cp:revision>
  <cp:lastPrinted>2015-09-29T06:17:30Z</cp:lastPrinted>
  <dcterms:created xsi:type="dcterms:W3CDTF">2014-01-09T12:49:20Z</dcterms:created>
  <dcterms:modified xsi:type="dcterms:W3CDTF">2015-10-08T12:38:24Z</dcterms:modified>
</cp:coreProperties>
</file>